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9"/>
  </p:notesMasterIdLst>
  <p:sldIdLst>
    <p:sldId id="281" r:id="rId2"/>
    <p:sldId id="327" r:id="rId3"/>
    <p:sldId id="349" r:id="rId4"/>
    <p:sldId id="351" r:id="rId5"/>
    <p:sldId id="350" r:id="rId6"/>
    <p:sldId id="348" r:id="rId7"/>
    <p:sldId id="296" r:id="rId8"/>
  </p:sldIdLst>
  <p:sldSz cx="9144000" cy="6858000" type="screen4x3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20D"/>
    <a:srgbClr val="000000"/>
    <a:srgbClr val="F1840D"/>
    <a:srgbClr val="003399"/>
    <a:srgbClr val="0033CC"/>
    <a:srgbClr val="0080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112" autoAdjust="0"/>
    <p:restoredTop sz="94660"/>
  </p:normalViewPr>
  <p:slideViewPr>
    <p:cSldViewPr showGuides="1">
      <p:cViewPr>
        <p:scale>
          <a:sx n="66" d="100"/>
          <a:sy n="66" d="100"/>
        </p:scale>
        <p:origin x="-1572" y="-9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18830" cy="493315"/>
          </a:xfrm>
          <a:prstGeom prst="rect">
            <a:avLst/>
          </a:prstGeom>
        </p:spPr>
        <p:txBody>
          <a:bodyPr vert="horz" lIns="90754" tIns="45377" rIns="90754" bIns="4537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5" y="1"/>
            <a:ext cx="2918830" cy="493315"/>
          </a:xfrm>
          <a:prstGeom prst="rect">
            <a:avLst/>
          </a:prstGeom>
        </p:spPr>
        <p:txBody>
          <a:bodyPr vert="horz" lIns="90754" tIns="45377" rIns="90754" bIns="45377" rtlCol="0"/>
          <a:lstStyle>
            <a:lvl1pPr algn="r">
              <a:defRPr sz="1200"/>
            </a:lvl1pPr>
          </a:lstStyle>
          <a:p>
            <a:fld id="{3D344057-B602-4DE6-8D15-F0DA5DAF00D0}" type="datetimeFigureOut">
              <a:rPr lang="ru-RU" smtClean="0"/>
              <a:pPr/>
              <a:t>03.06.2016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29187" cy="3698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54" tIns="45377" rIns="90754" bIns="45377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0754" tIns="45377" rIns="90754" bIns="4537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1286"/>
            <a:ext cx="2918830" cy="493315"/>
          </a:xfrm>
          <a:prstGeom prst="rect">
            <a:avLst/>
          </a:prstGeom>
        </p:spPr>
        <p:txBody>
          <a:bodyPr vert="horz" lIns="90754" tIns="45377" rIns="90754" bIns="4537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5" y="9371286"/>
            <a:ext cx="2918830" cy="493315"/>
          </a:xfrm>
          <a:prstGeom prst="rect">
            <a:avLst/>
          </a:prstGeom>
        </p:spPr>
        <p:txBody>
          <a:bodyPr vert="horz" lIns="90754" tIns="45377" rIns="90754" bIns="45377" rtlCol="0" anchor="b"/>
          <a:lstStyle>
            <a:lvl1pPr algn="r">
              <a:defRPr sz="1200"/>
            </a:lvl1pPr>
          </a:lstStyle>
          <a:p>
            <a:fld id="{8F64228C-28CE-4851-A141-D9187D5010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7203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AED09-EF10-4170-A935-0CB1023B1DB6}" type="datetimeFigureOut">
              <a:rPr lang="ru-RU" smtClean="0">
                <a:solidFill>
                  <a:srgbClr val="7F7F7F"/>
                </a:solidFill>
              </a:rPr>
              <a:pPr/>
              <a:t>03.06.2016</a:t>
            </a:fld>
            <a:endParaRPr lang="ru-RU">
              <a:solidFill>
                <a:srgbClr val="7F7F7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7F7F7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3B58600-B2E3-4D1C-A530-A2AF236E87A3}" type="slidenum">
              <a:rPr lang="ru-RU" smtClean="0">
                <a:solidFill>
                  <a:srgbClr val="7F7F7F"/>
                </a:solidFill>
              </a:rPr>
              <a:pPr/>
              <a:t>‹#›</a:t>
            </a:fld>
            <a:endParaRPr lang="ru-RU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592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AED09-EF10-4170-A935-0CB1023B1DB6}" type="datetimeFigureOut">
              <a:rPr lang="ru-RU" smtClean="0">
                <a:solidFill>
                  <a:srgbClr val="7F7F7F"/>
                </a:solidFill>
              </a:rPr>
              <a:pPr/>
              <a:t>03.06.2016</a:t>
            </a:fld>
            <a:endParaRPr lang="ru-RU">
              <a:solidFill>
                <a:srgbClr val="7F7F7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7F7F7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58600-B2E3-4D1C-A530-A2AF236E87A3}" type="slidenum">
              <a:rPr lang="ru-RU" smtClean="0">
                <a:solidFill>
                  <a:srgbClr val="D1282E"/>
                </a:solidFill>
              </a:rPr>
              <a:pPr/>
              <a:t>‹#›</a:t>
            </a:fld>
            <a:endParaRPr lang="ru-RU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508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AED09-EF10-4170-A935-0CB1023B1DB6}" type="datetimeFigureOut">
              <a:rPr lang="ru-RU" smtClean="0">
                <a:solidFill>
                  <a:srgbClr val="7F7F7F"/>
                </a:solidFill>
              </a:rPr>
              <a:pPr/>
              <a:t>03.06.2016</a:t>
            </a:fld>
            <a:endParaRPr lang="ru-RU">
              <a:solidFill>
                <a:srgbClr val="7F7F7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7F7F7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58600-B2E3-4D1C-A530-A2AF236E87A3}" type="slidenum">
              <a:rPr lang="ru-RU" smtClean="0">
                <a:solidFill>
                  <a:srgbClr val="D1282E"/>
                </a:solidFill>
              </a:rPr>
              <a:pPr/>
              <a:t>‹#›</a:t>
            </a:fld>
            <a:endParaRPr lang="ru-RU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471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AED09-EF10-4170-A935-0CB1023B1DB6}" type="datetimeFigureOut">
              <a:rPr lang="ru-RU" smtClean="0">
                <a:solidFill>
                  <a:srgbClr val="7F7F7F"/>
                </a:solidFill>
              </a:rPr>
              <a:pPr/>
              <a:t>03.06.2016</a:t>
            </a:fld>
            <a:endParaRPr lang="ru-RU">
              <a:solidFill>
                <a:srgbClr val="7F7F7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7F7F7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58600-B2E3-4D1C-A530-A2AF236E87A3}" type="slidenum">
              <a:rPr lang="ru-RU" smtClean="0">
                <a:solidFill>
                  <a:srgbClr val="D1282E"/>
                </a:solidFill>
              </a:rPr>
              <a:pPr/>
              <a:t>‹#›</a:t>
            </a:fld>
            <a:endParaRPr lang="ru-RU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567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AED09-EF10-4170-A935-0CB1023B1DB6}" type="datetimeFigureOut">
              <a:rPr lang="ru-RU" smtClean="0">
                <a:solidFill>
                  <a:srgbClr val="7F7F7F"/>
                </a:solidFill>
              </a:rPr>
              <a:pPr/>
              <a:t>03.06.2016</a:t>
            </a:fld>
            <a:endParaRPr lang="ru-RU">
              <a:solidFill>
                <a:srgbClr val="7F7F7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B58600-B2E3-4D1C-A530-A2AF236E87A3}" type="slidenum">
              <a:rPr lang="ru-RU" smtClean="0">
                <a:solidFill>
                  <a:srgbClr val="D1282E"/>
                </a:solidFill>
              </a:rPr>
              <a:pPr/>
              <a:t>‹#›</a:t>
            </a:fld>
            <a:endParaRPr lang="ru-RU">
              <a:solidFill>
                <a:srgbClr val="D1282E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559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AED09-EF10-4170-A935-0CB1023B1DB6}" type="datetimeFigureOut">
              <a:rPr lang="ru-RU" smtClean="0">
                <a:solidFill>
                  <a:srgbClr val="7F7F7F"/>
                </a:solidFill>
              </a:rPr>
              <a:pPr/>
              <a:t>03.06.2016</a:t>
            </a:fld>
            <a:endParaRPr lang="ru-RU">
              <a:solidFill>
                <a:srgbClr val="7F7F7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7F7F7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58600-B2E3-4D1C-A530-A2AF236E87A3}" type="slidenum">
              <a:rPr lang="ru-RU" smtClean="0">
                <a:solidFill>
                  <a:srgbClr val="D1282E"/>
                </a:solidFill>
              </a:rPr>
              <a:pPr/>
              <a:t>‹#›</a:t>
            </a:fld>
            <a:endParaRPr lang="ru-RU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815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AED09-EF10-4170-A935-0CB1023B1DB6}" type="datetimeFigureOut">
              <a:rPr lang="ru-RU" smtClean="0">
                <a:solidFill>
                  <a:srgbClr val="7F7F7F"/>
                </a:solidFill>
              </a:rPr>
              <a:pPr/>
              <a:t>03.06.2016</a:t>
            </a:fld>
            <a:endParaRPr lang="ru-RU">
              <a:solidFill>
                <a:srgbClr val="7F7F7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7F7F7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58600-B2E3-4D1C-A530-A2AF236E87A3}" type="slidenum">
              <a:rPr lang="ru-RU" smtClean="0">
                <a:solidFill>
                  <a:srgbClr val="D1282E"/>
                </a:solidFill>
              </a:rPr>
              <a:pPr/>
              <a:t>‹#›</a:t>
            </a:fld>
            <a:endParaRPr lang="ru-RU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171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AED09-EF10-4170-A935-0CB1023B1DB6}" type="datetimeFigureOut">
              <a:rPr lang="ru-RU" smtClean="0">
                <a:solidFill>
                  <a:srgbClr val="7F7F7F"/>
                </a:solidFill>
              </a:rPr>
              <a:pPr/>
              <a:t>03.06.2016</a:t>
            </a:fld>
            <a:endParaRPr lang="ru-RU">
              <a:solidFill>
                <a:srgbClr val="7F7F7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7F7F7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58600-B2E3-4D1C-A530-A2AF236E87A3}" type="slidenum">
              <a:rPr lang="ru-RU" smtClean="0">
                <a:solidFill>
                  <a:srgbClr val="D1282E"/>
                </a:solidFill>
              </a:rPr>
              <a:pPr/>
              <a:t>‹#›</a:t>
            </a:fld>
            <a:endParaRPr lang="ru-RU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819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AED09-EF10-4170-A935-0CB1023B1DB6}" type="datetimeFigureOut">
              <a:rPr lang="ru-RU" smtClean="0">
                <a:solidFill>
                  <a:srgbClr val="7F7F7F"/>
                </a:solidFill>
              </a:rPr>
              <a:pPr/>
              <a:t>03.06.2016</a:t>
            </a:fld>
            <a:endParaRPr lang="ru-RU">
              <a:solidFill>
                <a:srgbClr val="7F7F7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7F7F7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58600-B2E3-4D1C-A530-A2AF236E87A3}" type="slidenum">
              <a:rPr lang="ru-RU" smtClean="0">
                <a:solidFill>
                  <a:srgbClr val="D1282E"/>
                </a:solidFill>
              </a:rPr>
              <a:pPr/>
              <a:t>‹#›</a:t>
            </a:fld>
            <a:endParaRPr lang="ru-RU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583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AED09-EF10-4170-A935-0CB1023B1DB6}" type="datetimeFigureOut">
              <a:rPr lang="ru-RU" smtClean="0">
                <a:solidFill>
                  <a:srgbClr val="7F7F7F"/>
                </a:solidFill>
              </a:rPr>
              <a:pPr/>
              <a:t>03.06.2016</a:t>
            </a:fld>
            <a:endParaRPr lang="ru-RU">
              <a:solidFill>
                <a:srgbClr val="7F7F7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7F7F7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58600-B2E3-4D1C-A530-A2AF236E87A3}" type="slidenum">
              <a:rPr lang="ru-RU" smtClean="0">
                <a:solidFill>
                  <a:srgbClr val="D1282E"/>
                </a:solidFill>
              </a:rPr>
              <a:pPr/>
              <a:t>‹#›</a:t>
            </a:fld>
            <a:endParaRPr lang="ru-RU">
              <a:solidFill>
                <a:srgbClr val="D1282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966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AED09-EF10-4170-A935-0CB1023B1DB6}" type="datetimeFigureOut">
              <a:rPr lang="ru-RU" smtClean="0">
                <a:solidFill>
                  <a:srgbClr val="7F7F7F"/>
                </a:solidFill>
              </a:rPr>
              <a:pPr/>
              <a:t>03.06.2016</a:t>
            </a:fld>
            <a:endParaRPr lang="ru-RU">
              <a:solidFill>
                <a:srgbClr val="7F7F7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7F7F7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3B58600-B2E3-4D1C-A530-A2AF236E87A3}" type="slidenum">
              <a:rPr lang="ru-RU" smtClean="0">
                <a:solidFill>
                  <a:srgbClr val="7F7F7F"/>
                </a:solidFill>
              </a:rPr>
              <a:pPr/>
              <a:t>‹#›</a:t>
            </a:fld>
            <a:endParaRPr lang="ru-RU">
              <a:solidFill>
                <a:srgbClr val="7F7F7F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778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2C1AED09-EF10-4170-A935-0CB1023B1DB6}" type="datetimeFigureOut">
              <a:rPr lang="ru-RU" smtClean="0">
                <a:solidFill>
                  <a:srgbClr val="7F7F7F"/>
                </a:solidFill>
              </a:rPr>
              <a:pPr/>
              <a:t>03.06.2016</a:t>
            </a:fld>
            <a:endParaRPr lang="ru-RU">
              <a:solidFill>
                <a:srgbClr val="7F7F7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>
              <a:solidFill>
                <a:srgbClr val="7F7F7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93B58600-B2E3-4D1C-A530-A2AF236E87A3}" type="slidenum">
              <a:rPr lang="ru-RU" smtClean="0">
                <a:solidFill>
                  <a:srgbClr val="D1282E"/>
                </a:solidFill>
              </a:rPr>
              <a:pPr/>
              <a:t>‹#›</a:t>
            </a:fld>
            <a:endParaRPr lang="ru-RU">
              <a:solidFill>
                <a:srgbClr val="D1282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463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train.ru/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251520" y="3645024"/>
            <a:ext cx="8670701" cy="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http://www.meinbauprofi.at/static/images/meinbauprofi-mainpic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593" y="5099698"/>
            <a:ext cx="1790700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539552" y="2996952"/>
            <a:ext cx="8784976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cap="all" spc="-80" dirty="0" smtClean="0">
                <a:solidFill>
                  <a:schemeClr val="tx2"/>
                </a:solidFill>
                <a:ea typeface="+mj-ea"/>
                <a:cs typeface="+mj-cs"/>
              </a:rPr>
              <a:t>Решение  по доставке автомобилей в контейнерах</a:t>
            </a:r>
            <a:endParaRPr kumimoji="0" lang="ru-RU" b="1" i="0" u="none" strike="noStrike" kern="1200" cap="all" spc="-8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0958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6984776" cy="611986"/>
          </a:xfrm>
        </p:spPr>
        <p:txBody>
          <a:bodyPr>
            <a:noAutofit/>
          </a:bodyPr>
          <a:lstStyle/>
          <a:p>
            <a:r>
              <a:rPr lang="ru-RU" sz="1600" dirty="0" smtClean="0"/>
              <a:t>Технология Перевозки автомобилей в контейнерах</a:t>
            </a:r>
            <a:endParaRPr lang="ru-RU" sz="1600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51520" y="739445"/>
            <a:ext cx="6552000" cy="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6894" y="2708920"/>
            <a:ext cx="5011210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467544" y="1586116"/>
            <a:ext cx="7128792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400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ru-RU" sz="1400" dirty="0" smtClean="0">
                <a:solidFill>
                  <a:schemeClr val="tx1">
                    <a:lumMod val="75000"/>
                  </a:schemeClr>
                </a:solidFill>
              </a:rPr>
              <a:t> Технология позволяет перевозить автомобили практически любых типоразмеров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ru-RU" sz="1400" dirty="0" smtClean="0">
                <a:solidFill>
                  <a:schemeClr val="tx1">
                    <a:lumMod val="75000"/>
                  </a:schemeClr>
                </a:solidFill>
              </a:rPr>
              <a:t>  </a:t>
            </a:r>
            <a:r>
              <a:rPr lang="en-US" sz="1400" dirty="0" smtClean="0">
                <a:solidFill>
                  <a:schemeClr val="tx1">
                    <a:lumMod val="75000"/>
                  </a:schemeClr>
                </a:solidFill>
              </a:rPr>
              <a:t>3</a:t>
            </a:r>
            <a:r>
              <a:rPr lang="ru-RU" sz="1400" dirty="0" smtClean="0">
                <a:solidFill>
                  <a:schemeClr val="tx1">
                    <a:lumMod val="75000"/>
                  </a:schemeClr>
                </a:solidFill>
              </a:rPr>
              <a:t> или </a:t>
            </a:r>
            <a:r>
              <a:rPr lang="en-US" sz="1400" dirty="0" smtClean="0">
                <a:solidFill>
                  <a:schemeClr val="tx1">
                    <a:lumMod val="75000"/>
                  </a:schemeClr>
                </a:solidFill>
              </a:rPr>
              <a:t>4 </a:t>
            </a:r>
            <a:r>
              <a:rPr lang="ru-RU" sz="1400" dirty="0" smtClean="0">
                <a:solidFill>
                  <a:schemeClr val="tx1">
                    <a:lumMod val="75000"/>
                  </a:schemeClr>
                </a:solidFill>
              </a:rPr>
              <a:t>автомобиля в контейнере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ru-RU" sz="1400" dirty="0" smtClean="0">
                <a:solidFill>
                  <a:schemeClr val="tx1">
                    <a:lumMod val="75000"/>
                  </a:schemeClr>
                </a:solidFill>
              </a:rPr>
              <a:t>  100% сохранность в пути </a:t>
            </a:r>
            <a:endParaRPr lang="en-US" sz="1400" dirty="0" smtClean="0">
              <a:solidFill>
                <a:schemeClr val="tx1">
                  <a:lumMod val="75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4207745"/>
            <a:ext cx="8803617" cy="1728192"/>
          </a:xfrm>
          <a:prstGeom prst="rect">
            <a:avLst/>
          </a:prstGeom>
          <a:noFill/>
        </p:spPr>
      </p:pic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179512" y="4194667"/>
            <a:ext cx="734481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Тесты и испытания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723578" y="5954987"/>
          <a:ext cx="1788765" cy="560832"/>
        </p:xfrm>
        <a:graphic>
          <a:graphicData uri="http://schemas.openxmlformats.org/drawingml/2006/table">
            <a:tbl>
              <a:tblPr/>
              <a:tblGrid>
                <a:gridCol w="1788765"/>
              </a:tblGrid>
              <a:tr h="1799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Вертикальная нагрузка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6000 </a:t>
                      </a:r>
                      <a:r>
                        <a:rPr lang="ru-RU" sz="10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кг.</a:t>
                      </a:r>
                      <a:endParaRPr lang="ru-RU" sz="1400" dirty="0">
                        <a:solidFill>
                          <a:schemeClr val="tx1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1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2690267" y="5964512"/>
          <a:ext cx="1737717" cy="560832"/>
        </p:xfrm>
        <a:graphic>
          <a:graphicData uri="http://schemas.openxmlformats.org/drawingml/2006/table">
            <a:tbl>
              <a:tblPr/>
              <a:tblGrid>
                <a:gridCol w="1737717"/>
              </a:tblGrid>
              <a:tr h="1799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Горизонтальная нагрузка</a:t>
                      </a:r>
                      <a:r>
                        <a:rPr lang="en-US" sz="10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7800 </a:t>
                      </a:r>
                      <a:r>
                        <a:rPr lang="ru-RU" sz="10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кг.</a:t>
                      </a:r>
                      <a:endParaRPr lang="ru-RU" sz="1400" dirty="0">
                        <a:solidFill>
                          <a:schemeClr val="tx1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1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4635624" y="5979370"/>
          <a:ext cx="3744416" cy="420624"/>
        </p:xfrm>
        <a:graphic>
          <a:graphicData uri="http://schemas.openxmlformats.org/drawingml/2006/table">
            <a:tbl>
              <a:tblPr/>
              <a:tblGrid>
                <a:gridCol w="3744416"/>
              </a:tblGrid>
              <a:tr h="116840">
                <a:tc>
                  <a:txBody>
                    <a:bodyPr/>
                    <a:lstStyle/>
                    <a:p>
                      <a:pPr marL="2794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Аттестовано Бюро </a:t>
                      </a:r>
                      <a:r>
                        <a:rPr lang="ru-RU" sz="1000" dirty="0" err="1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Веритас</a:t>
                      </a:r>
                      <a:r>
                        <a:rPr lang="ru-RU" sz="10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для авто и ж/</a:t>
                      </a:r>
                      <a:r>
                        <a:rPr lang="ru-RU" sz="1000" dirty="0" err="1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д</a:t>
                      </a:r>
                      <a:r>
                        <a:rPr lang="ru-RU" sz="10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перевозок</a:t>
                      </a:r>
                      <a:endParaRPr lang="ru-RU" sz="1400" dirty="0">
                        <a:solidFill>
                          <a:schemeClr val="tx1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0335">
                <a:tc>
                  <a:txBody>
                    <a:bodyPr/>
                    <a:lstStyle/>
                    <a:p>
                      <a:pPr marL="2794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tx1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21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00392" y="5773663"/>
            <a:ext cx="781041" cy="967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 descr="IMG_019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84168" y="2060848"/>
            <a:ext cx="2592288" cy="1944216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251520" y="764704"/>
            <a:ext cx="8496944" cy="1118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000"/>
              </a:lnSpc>
            </a:pPr>
            <a:r>
              <a:rPr lang="ru-RU" sz="1400" dirty="0" smtClean="0">
                <a:solidFill>
                  <a:schemeClr val="tx2"/>
                </a:solidFill>
              </a:rPr>
              <a:t>ООО </a:t>
            </a:r>
            <a:r>
              <a:rPr lang="ru-RU" sz="1400" dirty="0" err="1" smtClean="0">
                <a:solidFill>
                  <a:schemeClr val="tx2"/>
                </a:solidFill>
              </a:rPr>
              <a:t>Рейл</a:t>
            </a:r>
            <a:r>
              <a:rPr lang="ru-RU" sz="1400" dirty="0" smtClean="0">
                <a:solidFill>
                  <a:schemeClr val="tx2"/>
                </a:solidFill>
              </a:rPr>
              <a:t> </a:t>
            </a:r>
            <a:r>
              <a:rPr lang="ru-RU" sz="1400" dirty="0" err="1" smtClean="0">
                <a:solidFill>
                  <a:schemeClr val="tx2"/>
                </a:solidFill>
              </a:rPr>
              <a:t>Трейн</a:t>
            </a:r>
            <a:r>
              <a:rPr lang="ru-RU" sz="1400" dirty="0" smtClean="0">
                <a:solidFill>
                  <a:schemeClr val="tx2"/>
                </a:solidFill>
              </a:rPr>
              <a:t> Сервис </a:t>
            </a:r>
            <a:r>
              <a:rPr lang="ru-RU" sz="1400" dirty="0" smtClean="0">
                <a:solidFill>
                  <a:schemeClr val="tx2"/>
                </a:solidFill>
              </a:rPr>
              <a:t>предлагает уникальное для Российского рынка решение по перевозке </a:t>
            </a:r>
            <a:r>
              <a:rPr lang="ru-RU" sz="1400" dirty="0" err="1" smtClean="0">
                <a:solidFill>
                  <a:schemeClr val="tx2"/>
                </a:solidFill>
              </a:rPr>
              <a:t>разногабаритных</a:t>
            </a:r>
            <a:r>
              <a:rPr lang="ru-RU" sz="1400" dirty="0" smtClean="0">
                <a:solidFill>
                  <a:schemeClr val="tx2"/>
                </a:solidFill>
              </a:rPr>
              <a:t> автомобилей  до 4-х штук в одном контейнере. Оборудование </a:t>
            </a:r>
            <a:r>
              <a:rPr lang="en-US" sz="1400" dirty="0" err="1" smtClean="0">
                <a:solidFill>
                  <a:schemeClr val="tx2"/>
                </a:solidFill>
              </a:rPr>
              <a:t>Rrak</a:t>
            </a:r>
            <a:r>
              <a:rPr lang="en-US" sz="1400" dirty="0" smtClean="0">
                <a:solidFill>
                  <a:schemeClr val="tx2"/>
                </a:solidFill>
              </a:rPr>
              <a:t> </a:t>
            </a:r>
            <a:r>
              <a:rPr lang="ru-RU" sz="1400" dirty="0" smtClean="0">
                <a:solidFill>
                  <a:schemeClr val="tx2"/>
                </a:solidFill>
              </a:rPr>
              <a:t>разработано британской компанией </a:t>
            </a:r>
            <a:r>
              <a:rPr lang="en-US" sz="1400" dirty="0" smtClean="0">
                <a:solidFill>
                  <a:schemeClr val="tx2"/>
                </a:solidFill>
              </a:rPr>
              <a:t>Trans Rack International</a:t>
            </a:r>
            <a:r>
              <a:rPr lang="ru-RU" sz="1400" dirty="0" smtClean="0">
                <a:solidFill>
                  <a:schemeClr val="tx2"/>
                </a:solidFill>
              </a:rPr>
              <a:t> </a:t>
            </a:r>
          </a:p>
          <a:p>
            <a:pPr lvl="1" algn="just">
              <a:lnSpc>
                <a:spcPts val="2000"/>
              </a:lnSpc>
            </a:pPr>
            <a:endParaRPr lang="ru-RU" sz="14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170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6984776" cy="611986"/>
          </a:xfrm>
        </p:spPr>
        <p:txBody>
          <a:bodyPr>
            <a:noAutofit/>
          </a:bodyPr>
          <a:lstStyle/>
          <a:p>
            <a:r>
              <a:rPr lang="ru-RU" sz="1600" dirty="0" smtClean="0"/>
              <a:t>Сертификация и аттестация оборудования</a:t>
            </a:r>
            <a:endParaRPr lang="ru-RU" sz="1600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51520" y="739445"/>
            <a:ext cx="6552000" cy="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Рисунок 22" descr="China classification society-page-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867" y="836712"/>
            <a:ext cx="4223767" cy="5976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4" name="Рисунок 23" descr="Bureau Veritas-page-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64790" y="836712"/>
            <a:ext cx="4230585" cy="5976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89170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6984776" cy="611986"/>
          </a:xfrm>
        </p:spPr>
        <p:txBody>
          <a:bodyPr>
            <a:noAutofit/>
          </a:bodyPr>
          <a:lstStyle/>
          <a:p>
            <a:r>
              <a:rPr lang="ru-RU" sz="1600" dirty="0" smtClean="0"/>
              <a:t>Погрузка и крепление</a:t>
            </a:r>
            <a:endParaRPr lang="ru-RU" sz="1600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51520" y="739445"/>
            <a:ext cx="6552000" cy="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Рисунок 22" descr="IMG_019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980728"/>
            <a:ext cx="3600000" cy="2700000"/>
          </a:xfrm>
          <a:prstGeom prst="rect">
            <a:avLst/>
          </a:prstGeom>
        </p:spPr>
      </p:pic>
      <p:pic>
        <p:nvPicPr>
          <p:cNvPr id="29" name="Рисунок 28" descr="4 погрузка 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980728"/>
            <a:ext cx="3600000" cy="2700000"/>
          </a:xfrm>
          <a:prstGeom prst="rect">
            <a:avLst/>
          </a:prstGeom>
        </p:spPr>
      </p:pic>
      <p:pic>
        <p:nvPicPr>
          <p:cNvPr id="12" name="Рисунок 11" descr="4 погрузка 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3897052"/>
            <a:ext cx="3600000" cy="2700000"/>
          </a:xfrm>
          <a:prstGeom prst="rect">
            <a:avLst/>
          </a:prstGeom>
        </p:spPr>
      </p:pic>
      <p:pic>
        <p:nvPicPr>
          <p:cNvPr id="13" name="Рисунок 12" descr="4 погрузка 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32040" y="3897052"/>
            <a:ext cx="360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170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6984776" cy="611986"/>
          </a:xfrm>
        </p:spPr>
        <p:txBody>
          <a:bodyPr>
            <a:noAutofit/>
          </a:bodyPr>
          <a:lstStyle/>
          <a:p>
            <a:r>
              <a:rPr lang="ru-RU" sz="1600" dirty="0" smtClean="0"/>
              <a:t>Погрузка и крепление</a:t>
            </a:r>
            <a:endParaRPr lang="ru-RU" sz="1600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51520" y="739445"/>
            <a:ext cx="6552000" cy="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Рисунок 25" descr="P_20150908_1849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1088740"/>
            <a:ext cx="3960000" cy="2227500"/>
          </a:xfrm>
          <a:prstGeom prst="rect">
            <a:avLst/>
          </a:prstGeom>
        </p:spPr>
      </p:pic>
      <p:pic>
        <p:nvPicPr>
          <p:cNvPr id="27" name="Рисунок 26" descr="IMG_20150929_09475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087090"/>
            <a:ext cx="3960000" cy="22308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645024"/>
            <a:ext cx="3960000" cy="295232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3645024"/>
            <a:ext cx="3960000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170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6984776" cy="611986"/>
          </a:xfrm>
        </p:spPr>
        <p:txBody>
          <a:bodyPr>
            <a:noAutofit/>
          </a:bodyPr>
          <a:lstStyle/>
          <a:p>
            <a:r>
              <a:rPr lang="ru-RU" sz="1600" dirty="0" smtClean="0"/>
              <a:t>Выгрузка и доставка дилерам</a:t>
            </a:r>
            <a:endParaRPr lang="ru-RU" sz="1600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51520" y="739445"/>
            <a:ext cx="6552000" cy="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Рисунок 27" descr="5 выгрузка 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5936" y="1124744"/>
            <a:ext cx="4608512" cy="2606689"/>
          </a:xfrm>
          <a:prstGeom prst="rect">
            <a:avLst/>
          </a:prstGeom>
        </p:spPr>
      </p:pic>
      <p:pic>
        <p:nvPicPr>
          <p:cNvPr id="30" name="Рисунок 29" descr="5 выгрузка 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0289" y="1094907"/>
            <a:ext cx="3071591" cy="5430437"/>
          </a:xfrm>
          <a:prstGeom prst="rect">
            <a:avLst/>
          </a:prstGeom>
        </p:spPr>
      </p:pic>
      <p:pic>
        <p:nvPicPr>
          <p:cNvPr id="32" name="Рисунок 31" descr="5 выгрузка 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96448" y="3933056"/>
            <a:ext cx="4608000" cy="2606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170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251520" y="3645024"/>
            <a:ext cx="8670701" cy="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Заголовок 1"/>
          <p:cNvSpPr txBox="1">
            <a:spLocks/>
          </p:cNvSpPr>
          <p:nvPr/>
        </p:nvSpPr>
        <p:spPr>
          <a:xfrm>
            <a:off x="467544" y="2852936"/>
            <a:ext cx="777240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all" spc="-8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Спасибо за внимание!</a:t>
            </a:r>
            <a:endParaRPr kumimoji="0" lang="ru-RU" b="0" i="0" u="none" strike="noStrike" kern="1200" cap="all" spc="-8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350221" y="378904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ООО «</a:t>
            </a:r>
            <a:r>
              <a:rPr lang="ru-RU" dirty="0" err="1"/>
              <a:t>Рейл</a:t>
            </a:r>
            <a:r>
              <a:rPr lang="ru-RU" dirty="0"/>
              <a:t> </a:t>
            </a:r>
            <a:r>
              <a:rPr lang="ru-RU" dirty="0" err="1"/>
              <a:t>Трейн</a:t>
            </a:r>
            <a:r>
              <a:rPr lang="ru-RU" dirty="0"/>
              <a:t> Сервис»</a:t>
            </a:r>
          </a:p>
          <a:p>
            <a:r>
              <a:rPr lang="en-US" dirty="0" smtClean="0">
                <a:hlinkClick r:id="rId2"/>
              </a:rPr>
              <a:t>WWW.RTRAIN.RU</a:t>
            </a:r>
            <a:endParaRPr lang="en-US" dirty="0" smtClean="0"/>
          </a:p>
          <a:p>
            <a:r>
              <a:rPr lang="ru-RU" dirty="0" err="1" smtClean="0"/>
              <a:t>г.Москва.Шоссе</a:t>
            </a:r>
            <a:r>
              <a:rPr lang="ru-RU" dirty="0" smtClean="0"/>
              <a:t> Энтузиастов 5 стр.1 </a:t>
            </a:r>
          </a:p>
          <a:p>
            <a:r>
              <a:rPr lang="ru-RU" dirty="0" smtClean="0"/>
              <a:t>тел. 8(495</a:t>
            </a:r>
            <a:r>
              <a:rPr lang="en-US" dirty="0" smtClean="0"/>
              <a:t>)</a:t>
            </a:r>
            <a:r>
              <a:rPr lang="ru-RU" dirty="0" smtClean="0"/>
              <a:t>943 61-69</a:t>
            </a:r>
          </a:p>
          <a:p>
            <a:r>
              <a:rPr lang="en-US" dirty="0" smtClean="0"/>
              <a:t>info@rtrain.ru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958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Главная">
  <a:themeElements>
    <a:clrScheme name="Другая 1">
      <a:dk1>
        <a:srgbClr val="7F7F7F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31764</TotalTime>
  <Words>119</Words>
  <Application>Microsoft Office PowerPoint</Application>
  <PresentationFormat>Экран (4:3)</PresentationFormat>
  <Paragraphs>21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1_Главная</vt:lpstr>
      <vt:lpstr>Презентация PowerPoint</vt:lpstr>
      <vt:lpstr>Технология Перевозки автомобилей в контейнерах</vt:lpstr>
      <vt:lpstr>Сертификация и аттестация оборудования</vt:lpstr>
      <vt:lpstr>Погрузка и крепление</vt:lpstr>
      <vt:lpstr>Погрузка и крепление</vt:lpstr>
      <vt:lpstr>Выгрузка и доставка дилерам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Логистические решения для автомобильных компаний</dc:title>
  <dc:creator>Dmitry Smirnov</dc:creator>
  <cp:lastModifiedBy>Миша</cp:lastModifiedBy>
  <cp:revision>502</cp:revision>
  <dcterms:created xsi:type="dcterms:W3CDTF">2012-09-26T15:08:56Z</dcterms:created>
  <dcterms:modified xsi:type="dcterms:W3CDTF">2016-06-03T06:08:43Z</dcterms:modified>
</cp:coreProperties>
</file>